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73" r:id="rId13"/>
    <p:sldId id="267" r:id="rId14"/>
    <p:sldId id="270" r:id="rId15"/>
  </p:sldIdLst>
  <p:sldSz cx="9144000" cy="6858000" type="screen4x3"/>
  <p:notesSz cx="6858000" cy="9144000"/>
  <p:defaultTextStyle>
    <a:defPPr lvl="0">
      <a:defRPr lang="en-US"/>
    </a:defPPr>
    <a:lvl1pPr marL="0" lvl="0" algn="l" defTabSz="914400" rtl="0" eaLnBrk="1" latinLnBrk="0" hangingPunct="1">
      <a:defRPr sz="1800" kern="1200">
        <a:solidFill>
          <a:schemeClr val="tx1"/>
        </a:solidFill>
        <a:latin typeface="+mn-lt"/>
        <a:ea typeface="+mn-ea"/>
        <a:cs typeface="+mn-cs"/>
      </a:defRPr>
    </a:lvl1pPr>
    <a:lvl2pPr marL="457200" lvl="1" algn="l" defTabSz="914400" rtl="0" eaLnBrk="1" latinLnBrk="0" hangingPunct="1">
      <a:defRPr sz="1800" kern="1200">
        <a:solidFill>
          <a:schemeClr val="tx1"/>
        </a:solidFill>
        <a:latin typeface="+mn-lt"/>
        <a:ea typeface="+mn-ea"/>
        <a:cs typeface="+mn-cs"/>
      </a:defRPr>
    </a:lvl2pPr>
    <a:lvl3pPr marL="914400" lvl="2" algn="l" defTabSz="914400" rtl="0" eaLnBrk="1" latinLnBrk="0" hangingPunct="1">
      <a:defRPr sz="1800" kern="1200">
        <a:solidFill>
          <a:schemeClr val="tx1"/>
        </a:solidFill>
        <a:latin typeface="+mn-lt"/>
        <a:ea typeface="+mn-ea"/>
        <a:cs typeface="+mn-cs"/>
      </a:defRPr>
    </a:lvl3pPr>
    <a:lvl4pPr marL="1371600" lvl="3" algn="l" defTabSz="914400" rtl="0" eaLnBrk="1" latinLnBrk="0" hangingPunct="1">
      <a:defRPr sz="1800" kern="1200">
        <a:solidFill>
          <a:schemeClr val="tx1"/>
        </a:solidFill>
        <a:latin typeface="+mn-lt"/>
        <a:ea typeface="+mn-ea"/>
        <a:cs typeface="+mn-cs"/>
      </a:defRPr>
    </a:lvl4pPr>
    <a:lvl5pPr marL="1828800" lvl="4" algn="l" defTabSz="914400" rtl="0" eaLnBrk="1" latinLnBrk="0" hangingPunct="1">
      <a:defRPr sz="1800" kern="1200">
        <a:solidFill>
          <a:schemeClr val="tx1"/>
        </a:solidFill>
        <a:latin typeface="+mn-lt"/>
        <a:ea typeface="+mn-ea"/>
        <a:cs typeface="+mn-cs"/>
      </a:defRPr>
    </a:lvl5pPr>
    <a:lvl6pPr marL="2286000" lvl="5" algn="l" defTabSz="914400" rtl="0" eaLnBrk="1" latinLnBrk="0" hangingPunct="1">
      <a:defRPr sz="1800" kern="1200">
        <a:solidFill>
          <a:schemeClr val="tx1"/>
        </a:solidFill>
        <a:latin typeface="+mn-lt"/>
        <a:ea typeface="+mn-ea"/>
        <a:cs typeface="+mn-cs"/>
      </a:defRPr>
    </a:lvl6pPr>
    <a:lvl7pPr marL="2743200" lvl="6" algn="l" defTabSz="914400" rtl="0" eaLnBrk="1" latinLnBrk="0" hangingPunct="1">
      <a:defRPr sz="1800" kern="1200">
        <a:solidFill>
          <a:schemeClr val="tx1"/>
        </a:solidFill>
        <a:latin typeface="+mn-lt"/>
        <a:ea typeface="+mn-ea"/>
        <a:cs typeface="+mn-cs"/>
      </a:defRPr>
    </a:lvl7pPr>
    <a:lvl8pPr marL="3200400" lvl="7" algn="l" defTabSz="914400" rtl="0" eaLnBrk="1" latinLnBrk="0" hangingPunct="1">
      <a:defRPr sz="1800" kern="1200">
        <a:solidFill>
          <a:schemeClr val="tx1"/>
        </a:solidFill>
        <a:latin typeface="+mn-lt"/>
        <a:ea typeface="+mn-ea"/>
        <a:cs typeface="+mn-cs"/>
      </a:defRPr>
    </a:lvl8pPr>
    <a:lvl9pPr marL="3657600" lvl="8"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5431" autoAdjust="0"/>
    <p:restoredTop sz="82226" autoAdjust="0"/>
  </p:normalViewPr>
  <p:slideViewPr>
    <p:cSldViewPr snapToGrid="0">
      <p:cViewPr varScale="1">
        <p:scale>
          <a:sx n="59" d="100"/>
          <a:sy n="59" d="100"/>
        </p:scale>
        <p:origin x="-1440" y="-90"/>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5DAF90-2A38-443F-938E-E84F650548BD}" type="datetimeFigureOut">
              <a:rPr lang="en-US" smtClean="0"/>
              <a:pPr/>
              <a:t>8/24/2018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353CCD4-CB0B-4955-A452-0104C9FB1321}" type="slidenum">
              <a:rPr lang="en-US" smtClean="0"/>
              <a:pPr/>
              <a:t>‹#›</a:t>
            </a:fld>
            <a:endParaRPr lang="en-US" dirty="0"/>
          </a:p>
        </p:txBody>
      </p:sp>
    </p:spTree>
    <p:extLst>
      <p:ext uri="{BB962C8B-B14F-4D97-AF65-F5344CB8AC3E}">
        <p14:creationId xmlns:p14="http://schemas.microsoft.com/office/powerpoint/2010/main" xmlns="" val="39005339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This</a:t>
            </a:r>
            <a:r>
              <a:rPr lang="en-US" sz="1200" b="0"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presentation is about the apology issued by the Australian parliament to indigenous communities in the year 2017 through the then prime minister Kevin Rudd.</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presentation will take us through the journey towards the delivering of the apology.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Additionally, the essay will dive into the details of the apology as it was delivered on that historical day.</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b="0" baseline="0" dirty="0" smtClean="0">
                <a:solidFill>
                  <a:schemeClr val="bg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The final aspect of this presentation will be the also show briefly the contemporary issues and opinions arising from the apology</a:t>
            </a:r>
            <a:endParaRPr lang="en-US" b="0"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a:t>
            </a:fld>
            <a:endParaRPr lang="en-US" dirty="0"/>
          </a:p>
        </p:txBody>
      </p:sp>
    </p:spTree>
    <p:extLst>
      <p:ext uri="{BB962C8B-B14F-4D97-AF65-F5344CB8AC3E}">
        <p14:creationId xmlns:p14="http://schemas.microsoft.com/office/powerpoint/2010/main" xmlns="" val="5974128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apology was issued by the west Australian parliament in the year 2008 . The apology was meant to acknowledge the past governments part in the separation of children of native Australian families as a results of laws and policies aimed at introducing the white culture to the continent and diluting the rich and proud aborigine culture. Stolen generations refer to children that were forcefully taken from their family patients and placed in orphanages or under foster care of white families in a bid to instill new cultures.</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2</a:t>
            </a:fld>
            <a:endParaRPr lang="en-US" dirty="0"/>
          </a:p>
        </p:txBody>
      </p:sp>
    </p:spTree>
    <p:extLst>
      <p:ext uri="{BB962C8B-B14F-4D97-AF65-F5344CB8AC3E}">
        <p14:creationId xmlns:p14="http://schemas.microsoft.com/office/powerpoint/2010/main" xmlns="" val="33094608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apology was not a spontaneous event.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journey began in 1997 when a committee to inquire about the lost generations was introduced by the Australian parliament.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national inquiring committee after vast research and dire consultation came up with recommendations on how  to redress the effects caused by the previous governments policies.</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3</a:t>
            </a:fld>
            <a:endParaRPr lang="en-US" dirty="0"/>
          </a:p>
        </p:txBody>
      </p:sp>
    </p:spTree>
    <p:extLst>
      <p:ext uri="{BB962C8B-B14F-4D97-AF65-F5344CB8AC3E}">
        <p14:creationId xmlns:p14="http://schemas.microsoft.com/office/powerpoint/2010/main" xmlns="" val="1643065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first apology resulted from the recommendation 5a and 5b of the report by the national inquiry on the separation of children from their families.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apology delivered by prime minister Rudd was not the first apology to be issued. The Australian government had issued a similar apology in 1997.  the apology on 2008 however received nationwide attention and better served its purpose as it reached it intended recipients.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4</a:t>
            </a:fld>
            <a:endParaRPr lang="en-US" dirty="0"/>
          </a:p>
        </p:txBody>
      </p:sp>
    </p:spTree>
    <p:extLst>
      <p:ext uri="{BB962C8B-B14F-4D97-AF65-F5344CB8AC3E}">
        <p14:creationId xmlns:p14="http://schemas.microsoft.com/office/powerpoint/2010/main" xmlns="" val="32971424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a:t>
            </a:r>
            <a:r>
              <a:rPr lang="en-US" b="0" u="none" baseline="0" dirty="0" smtClean="0"/>
              <a:t> first order of business prime minister Rudd undertook after assuming office was seeking to solve the issues brought </a:t>
            </a:r>
            <a:r>
              <a:rPr lang="en-US" b="0" u="none" baseline="0" dirty="0" err="1" smtClean="0"/>
              <a:t>abouth</a:t>
            </a:r>
            <a:r>
              <a:rPr lang="en-US" b="0" u="none" baseline="0" dirty="0" smtClean="0"/>
              <a:t> by the issues of stolen generations.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In a show of good faith the welcome to country ceremony which displayed the indigenous cultures of the aborigines and </a:t>
            </a:r>
            <a:r>
              <a:rPr lang="en-US" b="0" u="none" baseline="0" dirty="0" err="1" smtClean="0"/>
              <a:t>torres</a:t>
            </a:r>
            <a:r>
              <a:rPr lang="en-US" b="0" u="none" baseline="0" dirty="0" smtClean="0"/>
              <a:t> strait islanders was incorporated to the west Australian parliament opening ceremony. It showed how serious the government was in championing for the respect and respecting of indigenous cultures.</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5</a:t>
            </a:fld>
            <a:endParaRPr lang="en-US" dirty="0"/>
          </a:p>
        </p:txBody>
      </p:sp>
    </p:spTree>
    <p:extLst>
      <p:ext uri="{BB962C8B-B14F-4D97-AF65-F5344CB8AC3E}">
        <p14:creationId xmlns:p14="http://schemas.microsoft.com/office/powerpoint/2010/main" xmlns="" val="13481056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6</a:t>
            </a:fld>
            <a:endParaRPr lang="en-US" dirty="0"/>
          </a:p>
        </p:txBody>
      </p:sp>
    </p:spTree>
    <p:extLst>
      <p:ext uri="{BB962C8B-B14F-4D97-AF65-F5344CB8AC3E}">
        <p14:creationId xmlns:p14="http://schemas.microsoft.com/office/powerpoint/2010/main" xmlns="" val="3979047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smtClean="0"/>
              <a:t>The prime minister went ahead</a:t>
            </a:r>
            <a:r>
              <a:rPr lang="en-US" b="0" u="none" baseline="0" dirty="0" smtClean="0"/>
              <a:t> to honor the cultures of the indigenous communities in Australia as ones which had been in existence for long and that they had maintained a rich </a:t>
            </a:r>
            <a:r>
              <a:rPr lang="en-US" b="0" u="none" baseline="0" dirty="0" err="1" smtClean="0"/>
              <a:t>rich</a:t>
            </a:r>
            <a:r>
              <a:rPr lang="en-US" b="0" u="none" baseline="0" dirty="0" smtClean="0"/>
              <a:t> and proud heritage dating back to the beginning of man’s civilization.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apology highlighted that the time had come for Australia to turn to anew page in its history one that was not haunted by its scared past.  It was time for a new dawn, an era that had corrected the mistakes </a:t>
            </a:r>
            <a:r>
              <a:rPr lang="en-US" b="0" u="none" baseline="0" dirty="0" err="1" smtClean="0"/>
              <a:t>commited</a:t>
            </a:r>
            <a:r>
              <a:rPr lang="en-US" b="0" u="none" baseline="0" dirty="0" smtClean="0"/>
              <a:t> by </a:t>
            </a:r>
            <a:r>
              <a:rPr lang="en-US" b="0" u="none" baseline="0" dirty="0" err="1" smtClean="0"/>
              <a:t>theier</a:t>
            </a:r>
            <a:r>
              <a:rPr lang="en-US" b="0" u="none" baseline="0" dirty="0" smtClean="0"/>
              <a:t> fore fathers.</a:t>
            </a:r>
            <a:endParaRPr lang="en-US" b="0" u="none"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7</a:t>
            </a:fld>
            <a:endParaRPr lang="en-US" dirty="0"/>
          </a:p>
        </p:txBody>
      </p:sp>
    </p:spTree>
    <p:extLst>
      <p:ext uri="{BB962C8B-B14F-4D97-AF65-F5344CB8AC3E}">
        <p14:creationId xmlns:p14="http://schemas.microsoft.com/office/powerpoint/2010/main" xmlns="" val="37118922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separation of aboriginal children from their families had not only robbed the community of its future but it caused immense suffering upon the members of the community.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It led left a permanent mark and that would be remembered by even generations to come. It was psychologically traumatizing to the families and </a:t>
            </a:r>
            <a:r>
              <a:rPr lang="en-US" b="0" u="none" baseline="0" smtClean="0"/>
              <a:t>the children</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8</a:t>
            </a:fld>
            <a:endParaRPr lang="en-US" dirty="0"/>
          </a:p>
        </p:txBody>
      </p:sp>
    </p:spTree>
    <p:extLst>
      <p:ext uri="{BB962C8B-B14F-4D97-AF65-F5344CB8AC3E}">
        <p14:creationId xmlns:p14="http://schemas.microsoft.com/office/powerpoint/2010/main" xmlns="" val="23312916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apology  was the foundation upon which Australia would get over its blemished past.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apology gave Australia a new dawn to the previously abused and mistreated communities in Australia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Healing of the wounds inflicted to the indigenous members of the country especially psychologically had began.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 mental trauma could finally come to an end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baseline="0" dirty="0" smtClean="0"/>
          </a:p>
        </p:txBody>
      </p:sp>
      <p:sp>
        <p:nvSpPr>
          <p:cNvPr id="4" name="Slide Number Placeholder 3"/>
          <p:cNvSpPr>
            <a:spLocks noGrp="1"/>
          </p:cNvSpPr>
          <p:nvPr>
            <p:ph type="sldNum" sz="quarter" idx="10"/>
          </p:nvPr>
        </p:nvSpPr>
        <p:spPr/>
        <p:txBody>
          <a:bodyPr/>
          <a:lstStyle/>
          <a:p>
            <a:fld id="{9353CCD4-CB0B-4955-A452-0104C9FB1321}" type="slidenum">
              <a:rPr lang="en-US" smtClean="0"/>
              <a:pPr/>
              <a:t>9</a:t>
            </a:fld>
            <a:endParaRPr lang="en-US" dirty="0"/>
          </a:p>
        </p:txBody>
      </p:sp>
    </p:spTree>
    <p:extLst>
      <p:ext uri="{BB962C8B-B14F-4D97-AF65-F5344CB8AC3E}">
        <p14:creationId xmlns:p14="http://schemas.microsoft.com/office/powerpoint/2010/main" xmlns="" val="13545330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dirty="0" smtClean="0">
                <a:solidFill>
                  <a:schemeClr val="tx1"/>
                </a:solidFill>
                <a:effectLst/>
                <a:latin typeface="+mn-lt"/>
                <a:ea typeface="+mn-ea"/>
                <a:cs typeface="+mn-cs"/>
              </a:rPr>
              <a:t>Different</a:t>
            </a:r>
            <a:r>
              <a:rPr lang="en-US" sz="1200" b="0" u="none" kern="1200" baseline="0" dirty="0" smtClean="0">
                <a:solidFill>
                  <a:schemeClr val="tx1"/>
                </a:solidFill>
                <a:effectLst/>
                <a:latin typeface="+mn-lt"/>
                <a:ea typeface="+mn-ea"/>
                <a:cs typeface="+mn-cs"/>
              </a:rPr>
              <a:t> factions of the Australian society took the apology differently.</a:t>
            </a:r>
            <a:endParaRPr lang="en-US" sz="1200" b="1" u="sng"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both the government and the opposition were in support of the motion for apology.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However the white supremacists in the country did not see the need for the apology. To them no wrong had been committed against the aborigines or the Torres strait islanders by separating them from their children.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However, majority of the stolen generations were in support of the apology. It was a form of their dignity being given back.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u="none" kern="1200" baseline="0" dirty="0" smtClean="0">
                <a:solidFill>
                  <a:schemeClr val="tx1"/>
                </a:solidFill>
                <a:effectLst/>
                <a:latin typeface="+mn-lt"/>
                <a:ea typeface="+mn-ea"/>
                <a:cs typeface="+mn-cs"/>
              </a:rPr>
              <a:t>The apology was seen as a national event.</a:t>
            </a:r>
          </a:p>
        </p:txBody>
      </p:sp>
      <p:sp>
        <p:nvSpPr>
          <p:cNvPr id="4" name="Slide Number Placeholder 3"/>
          <p:cNvSpPr>
            <a:spLocks noGrp="1"/>
          </p:cNvSpPr>
          <p:nvPr>
            <p:ph type="sldNum" sz="quarter" idx="10"/>
          </p:nvPr>
        </p:nvSpPr>
        <p:spPr/>
        <p:txBody>
          <a:bodyPr/>
          <a:lstStyle/>
          <a:p>
            <a:fld id="{9353CCD4-CB0B-4955-A452-0104C9FB1321}" type="slidenum">
              <a:rPr lang="en-US" smtClean="0"/>
              <a:pPr/>
              <a:t>10</a:t>
            </a:fld>
            <a:endParaRPr lang="en-US" dirty="0"/>
          </a:p>
        </p:txBody>
      </p:sp>
    </p:spTree>
    <p:extLst>
      <p:ext uri="{BB962C8B-B14F-4D97-AF65-F5344CB8AC3E}">
        <p14:creationId xmlns:p14="http://schemas.microsoft.com/office/powerpoint/2010/main" xmlns="" val="39790477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Calma who is an aboriginal human rights activist and an elder issued a statement with regards to the apology as it was issued by the Australian parliament.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Being a part of the stolen generation he had first hand experience in the suffering experience by the indigenous communities in Australia.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Therefore by accepting the apology his views represented a vast majority of the aborigine and Torres strait islanders.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 </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11</a:t>
            </a:fld>
            <a:endParaRPr lang="en-US" dirty="0"/>
          </a:p>
        </p:txBody>
      </p:sp>
    </p:spTree>
    <p:extLst>
      <p:ext uri="{BB962C8B-B14F-4D97-AF65-F5344CB8AC3E}">
        <p14:creationId xmlns:p14="http://schemas.microsoft.com/office/powerpoint/2010/main" xmlns="" val="12978464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This was one of the contemporary issues that arose from the apology.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Some members of the Australian community smelled mischief from the timing of the apology.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They also saw this saw that the apology had another motive which was hypocritical.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smtClean="0"/>
              <a:t>They saw the main intention of the apology as giving the whites in Australia to have a sense achievement rather than addressing the issues faced by the natives as a result of the separation from the families</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12</a:t>
            </a:fld>
            <a:endParaRPr lang="en-US" dirty="0"/>
          </a:p>
        </p:txBody>
      </p:sp>
    </p:spTree>
    <p:extLst>
      <p:ext uri="{BB962C8B-B14F-4D97-AF65-F5344CB8AC3E}">
        <p14:creationId xmlns:p14="http://schemas.microsoft.com/office/powerpoint/2010/main" xmlns="" val="406354236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baseline="0" dirty="0"/>
              <a:t>Third section </a:t>
            </a:r>
            <a:r>
              <a:rPr lang="en-US" b="0" u="none" baseline="0" dirty="0" smtClean="0"/>
              <a:t>will allow for fellow students to seek clarification on issues regarding this presentation that they did not understand and offer the presenter the chance to answer and give further explanations on the topic.</a:t>
            </a:r>
            <a:endParaRPr lang="en-US" b="1" u="sng" dirty="0"/>
          </a:p>
        </p:txBody>
      </p:sp>
      <p:sp>
        <p:nvSpPr>
          <p:cNvPr id="4" name="Slide Number Placeholder 3"/>
          <p:cNvSpPr>
            <a:spLocks noGrp="1"/>
          </p:cNvSpPr>
          <p:nvPr>
            <p:ph type="sldNum" sz="quarter" idx="10"/>
          </p:nvPr>
        </p:nvSpPr>
        <p:spPr/>
        <p:txBody>
          <a:bodyPr/>
          <a:lstStyle/>
          <a:p>
            <a:fld id="{9353CCD4-CB0B-4955-A452-0104C9FB1321}" type="slidenum">
              <a:rPr lang="en-US" smtClean="0"/>
              <a:pPr/>
              <a:t>13</a:t>
            </a:fld>
            <a:endParaRPr lang="en-US" dirty="0"/>
          </a:p>
        </p:txBody>
      </p:sp>
    </p:spTree>
    <p:extLst>
      <p:ext uri="{BB962C8B-B14F-4D97-AF65-F5344CB8AC3E}">
        <p14:creationId xmlns:p14="http://schemas.microsoft.com/office/powerpoint/2010/main" xmlns="" val="102018205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200000"/>
              </a:lnSpc>
              <a:spcBef>
                <a:spcPts val="0"/>
              </a:spcBef>
              <a:spcAft>
                <a:spcPts val="0"/>
              </a:spcAft>
              <a:buClrTx/>
              <a:buSzTx/>
              <a:buFontTx/>
              <a:buNone/>
              <a:tabLst/>
              <a:defRPr/>
            </a:pPr>
            <a:r>
              <a:rPr lang="en-US" baseline="0" dirty="0" smtClean="0">
                <a:latin typeface="Times New Roman" pitchFamily="18" charset="0"/>
                <a:cs typeface="Times New Roman" pitchFamily="18" charset="0"/>
              </a:rPr>
              <a:t>The references given provides the evidence from which the information making the presentation was extracted. This is very useful in deeper understanding of the apology. With the above references the students will be able to know exactly what the apology entailed and what </a:t>
            </a:r>
            <a:r>
              <a:rPr lang="en-US" baseline="0" dirty="0" err="1" smtClean="0">
                <a:latin typeface="Times New Roman" pitchFamily="18" charset="0"/>
                <a:cs typeface="Times New Roman" pitchFamily="18" charset="0"/>
              </a:rPr>
              <a:t>wre</a:t>
            </a:r>
            <a:r>
              <a:rPr lang="en-US" baseline="0" dirty="0" smtClean="0">
                <a:latin typeface="Times New Roman" pitchFamily="18" charset="0"/>
                <a:cs typeface="Times New Roman" pitchFamily="18" charset="0"/>
              </a:rPr>
              <a:t> the reasons behind the same.</a:t>
            </a:r>
            <a:endParaRPr lang="en-US" baseline="0" dirty="0">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9353CCD4-CB0B-4955-A452-0104C9FB1321}" type="slidenum">
              <a:rPr lang="en-US" smtClean="0"/>
              <a:pPr/>
              <a:t>14</a:t>
            </a:fld>
            <a:endParaRPr lang="en-US" dirty="0"/>
          </a:p>
        </p:txBody>
      </p:sp>
    </p:spTree>
    <p:extLst>
      <p:ext uri="{BB962C8B-B14F-4D97-AF65-F5344CB8AC3E}">
        <p14:creationId xmlns:p14="http://schemas.microsoft.com/office/powerpoint/2010/main" xmlns="" val="3176579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0147769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5598364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139074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18612326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4419401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5850420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dirty="0"/>
          </a:p>
        </p:txBody>
      </p:sp>
      <p:sp>
        <p:nvSpPr>
          <p:cNvPr id="9" name="Slide Number Placeholder 8"/>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26882766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26F1DA4B-EADD-4F60-AC48-D42A7EB524B3}" type="datetimeFigureOut">
              <a:rPr lang="en-US" smtClean="0"/>
              <a:pPr/>
              <a:t>8/24/2018</a:t>
            </a:fld>
            <a:endParaRPr lang="en-US" dirty="0"/>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0966308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13508859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0624214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C6DB9A2-E0FA-4B88-BBA0-1EEE929601A0}" type="slidenum">
              <a:rPr lang="en-US" smtClean="0"/>
              <a:pPr/>
              <a:t>‹#›</a:t>
            </a:fld>
            <a:endParaRPr lang="en-US" dirty="0"/>
          </a:p>
        </p:txBody>
      </p:sp>
    </p:spTree>
    <p:extLst>
      <p:ext uri="{BB962C8B-B14F-4D97-AF65-F5344CB8AC3E}">
        <p14:creationId xmlns:p14="http://schemas.microsoft.com/office/powerpoint/2010/main" xmlns="" val="34570579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26F1DA4B-EADD-4F60-AC48-D42A7EB524B3}" type="datetimeFigureOut">
              <a:rPr lang="en-US" smtClean="0"/>
              <a:pPr/>
              <a:t>8/24/2018</a:t>
            </a:fld>
            <a:endParaRPr lang="en-US" dirty="0"/>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dirty="0"/>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9C6DB9A2-E0FA-4B88-BBA0-1EEE929601A0}" type="slidenum">
              <a:rPr lang="en-US" smtClean="0"/>
              <a:pPr/>
              <a:t>‹#›</a:t>
            </a:fld>
            <a:endParaRPr lang="en-US" dirty="0"/>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977608374"/>
      </p:ext>
    </p:extLst>
  </p:cSld>
  <p:clrMap bg1="dk1" tx1="lt1" bg2="dk2" tx2="lt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hyperlink" Target="http://www.abc.net.au/news/2008-02-25/the-apology-and-the-moral-significance-of-guilt/1053240" TargetMode="External"/><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6" name="TextBox 5"/>
          <p:cNvSpPr txBox="1"/>
          <p:nvPr/>
        </p:nvSpPr>
        <p:spPr>
          <a:xfrm>
            <a:off x="2362200" y="947057"/>
            <a:ext cx="4419600" cy="646331"/>
          </a:xfrm>
          <a:prstGeom prst="rect">
            <a:avLst/>
          </a:prstGeom>
          <a:noFill/>
        </p:spPr>
        <p:txBody>
          <a:bodyPr wrap="square" rtlCol="0">
            <a:spAutoFit/>
          </a:bodyPr>
          <a:lstStyle/>
          <a:p>
            <a:pPr algn="ctr"/>
            <a:r>
              <a:rPr lang="en-US" sz="3600" b="1" dirty="0" smtClean="0">
                <a:solidFill>
                  <a:srgbClr val="CCCCFF"/>
                </a:solidFill>
                <a:latin typeface="Times New Roman" panose="02020603050405020304" pitchFamily="18" charset="0"/>
                <a:cs typeface="Times New Roman" panose="02020603050405020304" pitchFamily="18" charset="0"/>
              </a:rPr>
              <a:t>T</a:t>
            </a:r>
            <a:r>
              <a:rPr lang="en-US" sz="3600" b="1" dirty="0" smtClean="0">
                <a:solidFill>
                  <a:srgbClr val="CCCCFF"/>
                </a:solidFill>
                <a:latin typeface="Times New Roman" panose="02020603050405020304" pitchFamily="18" charset="0"/>
                <a:cs typeface="Times New Roman" panose="02020603050405020304" pitchFamily="18" charset="0"/>
              </a:rPr>
              <a:t>he </a:t>
            </a:r>
            <a:r>
              <a:rPr lang="en-US" sz="3600" b="1" dirty="0" smtClean="0">
                <a:solidFill>
                  <a:srgbClr val="CCCCFF"/>
                </a:solidFill>
                <a:latin typeface="Times New Roman" panose="02020603050405020304" pitchFamily="18" charset="0"/>
                <a:cs typeface="Times New Roman" panose="02020603050405020304" pitchFamily="18" charset="0"/>
              </a:rPr>
              <a:t>Apology </a:t>
            </a:r>
            <a:endParaRPr lang="en-US" sz="3600" b="1" dirty="0">
              <a:solidFill>
                <a:srgbClr val="CCCCFF"/>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667000" y="2317029"/>
            <a:ext cx="3409950" cy="2554545"/>
          </a:xfrm>
          <a:prstGeom prst="rect">
            <a:avLst/>
          </a:prstGeom>
          <a:noFill/>
        </p:spPr>
        <p:txBody>
          <a:bodyPr wrap="square" rtlCol="0">
            <a:spAutoFit/>
          </a:bodyPr>
          <a:lstStyle/>
          <a:p>
            <a:pPr algn="ctr">
              <a:lnSpc>
                <a:spcPct val="200000"/>
              </a:lnSpc>
            </a:pPr>
            <a:r>
              <a:rPr lang="en-US" sz="2000" b="1" dirty="0" smtClean="0">
                <a:solidFill>
                  <a:srgbClr val="CCCCFF"/>
                </a:solidFill>
                <a:latin typeface="Times New Roman" panose="02020603050405020304" pitchFamily="18" charset="0"/>
                <a:cs typeface="Times New Roman" panose="02020603050405020304" pitchFamily="18" charset="0"/>
              </a:rPr>
              <a:t>Group  Name and details </a:t>
            </a:r>
            <a:endParaRPr lang="en-US" sz="2000" b="1" dirty="0">
              <a:solidFill>
                <a:srgbClr val="CCCCFF"/>
              </a:solidFill>
              <a:latin typeface="Times New Roman" panose="02020603050405020304" pitchFamily="18" charset="0"/>
              <a:cs typeface="Times New Roman" panose="02020603050405020304" pitchFamily="18" charset="0"/>
            </a:endParaRPr>
          </a:p>
          <a:p>
            <a:pPr algn="ctr">
              <a:lnSpc>
                <a:spcPct val="200000"/>
              </a:lnSpc>
            </a:pPr>
            <a:r>
              <a:rPr lang="en-US" sz="2000" b="1" dirty="0" smtClean="0">
                <a:solidFill>
                  <a:srgbClr val="CCCCFF"/>
                </a:solidFill>
                <a:latin typeface="Times New Roman" panose="02020603050405020304" pitchFamily="18" charset="0"/>
                <a:cs typeface="Times New Roman" panose="02020603050405020304" pitchFamily="18" charset="0"/>
              </a:rPr>
              <a:t>Date</a:t>
            </a:r>
          </a:p>
          <a:p>
            <a:pPr algn="ctr">
              <a:lnSpc>
                <a:spcPct val="200000"/>
              </a:lnSpc>
            </a:pPr>
            <a:r>
              <a:rPr lang="en-US" sz="2000" b="1" dirty="0" smtClean="0">
                <a:solidFill>
                  <a:srgbClr val="CCCCFF"/>
                </a:solidFill>
                <a:latin typeface="Times New Roman" panose="02020603050405020304" pitchFamily="18" charset="0"/>
                <a:cs typeface="Times New Roman" panose="02020603050405020304" pitchFamily="18" charset="0"/>
              </a:rPr>
              <a:t>course</a:t>
            </a:r>
            <a:endParaRPr lang="en-US" sz="2000" b="1" dirty="0">
              <a:solidFill>
                <a:srgbClr val="CCCCFF"/>
              </a:solidFill>
              <a:latin typeface="Times New Roman" panose="02020603050405020304" pitchFamily="18" charset="0"/>
              <a:cs typeface="Times New Roman" panose="02020603050405020304" pitchFamily="18" charset="0"/>
            </a:endParaRPr>
          </a:p>
          <a:p>
            <a:pPr algn="ctr">
              <a:lnSpc>
                <a:spcPct val="200000"/>
              </a:lnSpc>
            </a:pPr>
            <a:r>
              <a:rPr lang="en-US" sz="2000" b="1" dirty="0">
                <a:solidFill>
                  <a:srgbClr val="CCCCFF"/>
                </a:solidFill>
                <a:latin typeface="Times New Roman" panose="02020603050405020304" pitchFamily="18" charset="0"/>
                <a:cs typeface="Times New Roman" panose="02020603050405020304" pitchFamily="18" charset="0"/>
              </a:rPr>
              <a:t>Instructor</a:t>
            </a:r>
          </a:p>
        </p:txBody>
      </p:sp>
    </p:spTree>
    <p:extLst>
      <p:ext uri="{BB962C8B-B14F-4D97-AF65-F5344CB8AC3E}">
        <p14:creationId xmlns:p14="http://schemas.microsoft.com/office/powerpoint/2010/main" xmlns="" val="36750138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2" name="TextBox 1"/>
          <p:cNvSpPr txBox="1"/>
          <p:nvPr/>
        </p:nvSpPr>
        <p:spPr>
          <a:xfrm>
            <a:off x="457200" y="304800"/>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smtClean="0">
              <a:solidFill>
                <a:schemeClr val="bg1"/>
              </a:solidFill>
              <a:latin typeface="Times New Roman" panose="02020603050405020304" pitchFamily="18" charset="0"/>
              <a:cs typeface="Times New Roman" panose="02020603050405020304" pitchFamily="18" charset="0"/>
            </a:endParaRPr>
          </a:p>
          <a:p>
            <a:pPr algn="ctr"/>
            <a:r>
              <a:rPr lang="en-US" sz="2800" b="1" dirty="0" smtClean="0">
                <a:solidFill>
                  <a:schemeClr val="bg1"/>
                </a:solidFill>
                <a:latin typeface="Times New Roman" panose="02020603050405020304" pitchFamily="18" charset="0"/>
                <a:cs typeface="Times New Roman" panose="02020603050405020304" pitchFamily="18" charset="0"/>
              </a:rPr>
              <a:t>The Apology </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4" name="TextBox 3"/>
          <p:cNvSpPr txBox="1"/>
          <p:nvPr/>
        </p:nvSpPr>
        <p:spPr>
          <a:xfrm>
            <a:off x="457099" y="1349514"/>
            <a:ext cx="8156979" cy="5016758"/>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was issued on the 13</a:t>
            </a:r>
            <a:r>
              <a:rPr lang="en-US" sz="2000" b="1" baseline="30000" dirty="0" smtClean="0">
                <a:solidFill>
                  <a:schemeClr val="bg1"/>
                </a:solidFill>
                <a:latin typeface="Times New Roman" panose="02020603050405020304" pitchFamily="18" charset="0"/>
                <a:cs typeface="Times New Roman" panose="02020603050405020304" pitchFamily="18" charset="0"/>
              </a:rPr>
              <a:t>th</a:t>
            </a:r>
            <a:r>
              <a:rPr lang="en-US" sz="2000" b="1" dirty="0" smtClean="0">
                <a:solidFill>
                  <a:schemeClr val="bg1"/>
                </a:solidFill>
                <a:latin typeface="Times New Roman" panose="02020603050405020304" pitchFamily="18" charset="0"/>
                <a:cs typeface="Times New Roman" panose="02020603050405020304" pitchFamily="18" charset="0"/>
              </a:rPr>
              <a:t> of February 2008 by the then Australian prime minister Kevin Rudd. </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It was made on behalf of the Australian government and parliament.</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was directed to the aboriginal Australians and people living Torres strait island especially the stolen generations.</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This apology was for the events of separation of aboriginal children from their families as a result of government policies in the 19</a:t>
            </a:r>
            <a:r>
              <a:rPr lang="en-US" sz="2000" b="1" baseline="30000" dirty="0" smtClean="0">
                <a:solidFill>
                  <a:schemeClr val="bg1"/>
                </a:solidFill>
                <a:latin typeface="Times New Roman" panose="02020603050405020304" pitchFamily="18" charset="0"/>
                <a:cs typeface="Times New Roman" panose="02020603050405020304" pitchFamily="18" charset="0"/>
              </a:rPr>
              <a:t>th</a:t>
            </a:r>
            <a:r>
              <a:rPr lang="en-US" sz="2000" b="1" dirty="0" smtClean="0">
                <a:solidFill>
                  <a:schemeClr val="bg1"/>
                </a:solidFill>
                <a:latin typeface="Times New Roman" panose="02020603050405020304" pitchFamily="18" charset="0"/>
                <a:cs typeface="Times New Roman" panose="02020603050405020304" pitchFamily="18" charset="0"/>
              </a:rPr>
              <a:t> century (Hamilton,2017).</a:t>
            </a:r>
          </a:p>
        </p:txBody>
      </p:sp>
    </p:spTree>
    <p:extLst>
      <p:ext uri="{BB962C8B-B14F-4D97-AF65-F5344CB8AC3E}">
        <p14:creationId xmlns:p14="http://schemas.microsoft.com/office/powerpoint/2010/main" xmlns="" val="1730578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099" y="1349514"/>
            <a:ext cx="8156979" cy="5016758"/>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t>
            </a:r>
            <a:r>
              <a:rPr lang="en-US" sz="2000" b="1" dirty="0">
                <a:solidFill>
                  <a:schemeClr val="bg1"/>
                </a:solidFill>
                <a:latin typeface="Times New Roman" panose="02020603050405020304" pitchFamily="18" charset="0"/>
                <a:cs typeface="Times New Roman" panose="02020603050405020304" pitchFamily="18" charset="0"/>
              </a:rPr>
              <a:t>apology  was a nationwide </a:t>
            </a:r>
            <a:r>
              <a:rPr lang="en-US" sz="2000" b="1" dirty="0" smtClean="0">
                <a:solidFill>
                  <a:schemeClr val="bg1"/>
                </a:solidFill>
                <a:latin typeface="Times New Roman" panose="02020603050405020304" pitchFamily="18" charset="0"/>
                <a:cs typeface="Times New Roman" panose="02020603050405020304" pitchFamily="18" charset="0"/>
              </a:rPr>
              <a:t>televised event whose journey had began in 1998 following the recommendations of the national inquiry into the separation of aboriginal children from their families.</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According to Hamilton (2017), the inquiry in its report “bringing them back home” came up with 54 recommendation on how to make right wrongs committed against the indigenous people of the Torres straight islands and the aborigine population in general as a result of racially based policies used by previous Australian governments.</a:t>
            </a:r>
          </a:p>
        </p:txBody>
      </p:sp>
      <p:sp>
        <p:nvSpPr>
          <p:cNvPr id="5" name="TextBox 4"/>
          <p:cNvSpPr txBox="1"/>
          <p:nvPr/>
        </p:nvSpPr>
        <p:spPr>
          <a:xfrm>
            <a:off x="457200" y="304800"/>
            <a:ext cx="8153400" cy="692497"/>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r>
              <a:rPr lang="en-US" sz="2800" b="1" dirty="0" smtClean="0">
                <a:solidFill>
                  <a:schemeClr val="bg1"/>
                </a:solidFill>
                <a:latin typeface="Times New Roman" panose="02020603050405020304" pitchFamily="18" charset="0"/>
                <a:cs typeface="Times New Roman" panose="02020603050405020304" pitchFamily="18" charset="0"/>
              </a:rPr>
              <a:t>Journey to the Apology</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835877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099" y="1349514"/>
            <a:ext cx="8156979" cy="5016758"/>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One of the notable recommendations of the bringing them home report was 5a which stated that the Australian government, all arms included, had officially accepted the responsibility of prior governments in enacting laws and policies that led to forcible removal of indigenous children from their families.</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west Australian government issued the first version of an apology to all the aboriginal people an Torres islanders’ stolen generations for the forceful separation on the 29</a:t>
            </a:r>
            <a:r>
              <a:rPr lang="en-US" sz="2000" b="1" baseline="30000" dirty="0" smtClean="0">
                <a:solidFill>
                  <a:schemeClr val="bg1"/>
                </a:solidFill>
                <a:latin typeface="Times New Roman" panose="02020603050405020304" pitchFamily="18" charset="0"/>
                <a:cs typeface="Times New Roman" panose="02020603050405020304" pitchFamily="18" charset="0"/>
              </a:rPr>
              <a:t>th</a:t>
            </a:r>
            <a:r>
              <a:rPr lang="en-US" sz="2000" b="1" dirty="0" smtClean="0">
                <a:solidFill>
                  <a:schemeClr val="bg1"/>
                </a:solidFill>
                <a:latin typeface="Times New Roman" panose="02020603050405020304" pitchFamily="18" charset="0"/>
                <a:cs typeface="Times New Roman" panose="02020603050405020304" pitchFamily="18" charset="0"/>
              </a:rPr>
              <a:t> of may 1997.</a:t>
            </a:r>
          </a:p>
        </p:txBody>
      </p:sp>
      <p:sp>
        <p:nvSpPr>
          <p:cNvPr id="5" name="TextBox 4"/>
          <p:cNvSpPr txBox="1"/>
          <p:nvPr/>
        </p:nvSpPr>
        <p:spPr>
          <a:xfrm>
            <a:off x="457200" y="304800"/>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smtClean="0">
              <a:solidFill>
                <a:schemeClr val="bg1"/>
              </a:solidFill>
              <a:latin typeface="Times New Roman" panose="02020603050405020304" pitchFamily="18" charset="0"/>
              <a:cs typeface="Times New Roman" panose="02020603050405020304" pitchFamily="18" charset="0"/>
            </a:endParaRPr>
          </a:p>
          <a:p>
            <a:pPr algn="ctr"/>
            <a:r>
              <a:rPr lang="en-US" sz="2800" b="1" dirty="0" smtClean="0">
                <a:solidFill>
                  <a:schemeClr val="bg1"/>
                </a:solidFill>
                <a:latin typeface="Times New Roman" panose="02020603050405020304" pitchFamily="18" charset="0"/>
                <a:cs typeface="Times New Roman" panose="02020603050405020304" pitchFamily="18" charset="0"/>
              </a:rPr>
              <a:t>Journey to the Apology </a:t>
            </a: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5982933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0"/>
        </a:gradFill>
        <a:effectLst/>
      </p:bgPr>
    </p:bg>
    <p:spTree>
      <p:nvGrpSpPr>
        <p:cNvPr id="1" name=""/>
        <p:cNvGrpSpPr/>
        <p:nvPr/>
      </p:nvGrpSpPr>
      <p:grpSpPr>
        <a:xfrm>
          <a:off x="0" y="0"/>
          <a:ext cx="0" cy="0"/>
          <a:chOff x="0" y="0"/>
          <a:chExt cx="0" cy="0"/>
        </a:xfrm>
      </p:grpSpPr>
      <p:sp>
        <p:nvSpPr>
          <p:cNvPr id="4" name="TextBox 3"/>
          <p:cNvSpPr txBox="1"/>
          <p:nvPr/>
        </p:nvSpPr>
        <p:spPr>
          <a:xfrm>
            <a:off x="457099" y="1349514"/>
            <a:ext cx="8156979" cy="5016758"/>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Upon his election as the Australian prime minster in 2007, Kevin Rudd, held a series of consultations with indigenous Australians on issues concerning the apology to stolen generations.</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prime minister wanted to have indigenous perspective on the form which the apology would take so that it would be effective.</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For the first, the welcome to country ceremony became part of the Australian parliaments opening ceremony. This was a  show of Australia’s commitment to indigenous affairs (Hamilton, 2017).</a:t>
            </a:r>
            <a:endParaRPr lang="en-US" sz="20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200" y="304800"/>
            <a:ext cx="8153400" cy="861774"/>
          </a:xfrm>
          <a:prstGeom prst="rect">
            <a:avLst/>
          </a:prstGeom>
          <a:gradFill flip="none" rotWithShape="1">
            <a:lin ang="2700000" scaled="1"/>
            <a:tileRect/>
          </a:gradFill>
          <a:effectLst>
            <a:softEdge rad="127000"/>
          </a:effectLst>
        </p:spPr>
        <p:style>
          <a:lnRef idx="1">
            <a:schemeClr val="accent1"/>
          </a:lnRef>
          <a:fillRef idx="2">
            <a:schemeClr val="accent1"/>
          </a:fillRef>
          <a:effectRef idx="1">
            <a:schemeClr val="accent1"/>
          </a:effectRef>
          <a:fontRef idx="minor">
            <a:schemeClr val="dk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smtClean="0">
                <a:solidFill>
                  <a:schemeClr val="bg1"/>
                </a:solidFill>
                <a:latin typeface="Times New Roman" panose="02020603050405020304" pitchFamily="18" charset="0"/>
                <a:cs typeface="Times New Roman" panose="02020603050405020304" pitchFamily="18" charset="0"/>
              </a:rPr>
              <a:t>Journey to the Apology </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375453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304800"/>
            <a:ext cx="8153400" cy="692497"/>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2800" b="1" dirty="0" smtClean="0">
                <a:solidFill>
                  <a:schemeClr val="bg1"/>
                </a:solidFill>
                <a:latin typeface="Times New Roman" panose="02020603050405020304" pitchFamily="18" charset="0"/>
                <a:cs typeface="Times New Roman" panose="02020603050405020304" pitchFamily="18" charset="0"/>
              </a:rPr>
              <a:t> The National Apology</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301" y="1202596"/>
            <a:ext cx="8156979" cy="5632311"/>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On the 13</a:t>
            </a:r>
            <a:r>
              <a:rPr lang="en-US" sz="2000" b="1" baseline="30000" dirty="0" smtClean="0">
                <a:solidFill>
                  <a:schemeClr val="bg1"/>
                </a:solidFill>
                <a:latin typeface="Times New Roman" panose="02020603050405020304" pitchFamily="18" charset="0"/>
                <a:cs typeface="Times New Roman" panose="02020603050405020304" pitchFamily="18" charset="0"/>
              </a:rPr>
              <a:t>th</a:t>
            </a:r>
            <a:r>
              <a:rPr lang="en-US" sz="2000" b="1" dirty="0" smtClean="0">
                <a:solidFill>
                  <a:schemeClr val="bg1"/>
                </a:solidFill>
                <a:latin typeface="Times New Roman" panose="02020603050405020304" pitchFamily="18" charset="0"/>
                <a:cs typeface="Times New Roman" panose="02020603050405020304" pitchFamily="18" charset="0"/>
              </a:rPr>
              <a:t> of February 2008,a section of the lost generation were invited to witness the national apology firsthand in Canberra at the house of representatives gallery.</a:t>
            </a:r>
          </a:p>
          <a:p>
            <a:pPr marL="342900" indent="-342900">
              <a:lnSpc>
                <a:spcPct val="200000"/>
              </a:lnSpc>
              <a:buFont typeface="Arial" panose="020B0604020202020204" pitchFamily="34" charset="0"/>
              <a:buChar char="•"/>
            </a:pPr>
            <a:r>
              <a:rPr lang="en-US" sz="2000" b="1" dirty="0">
                <a:solidFill>
                  <a:schemeClr val="bg1"/>
                </a:solidFill>
                <a:latin typeface="Times New Roman" panose="02020603050405020304" pitchFamily="18" charset="0"/>
                <a:cs typeface="Times New Roman" panose="02020603050405020304" pitchFamily="18" charset="0"/>
              </a:rPr>
              <a:t>P</a:t>
            </a:r>
            <a:r>
              <a:rPr lang="en-US" sz="2000" b="1" dirty="0" smtClean="0">
                <a:solidFill>
                  <a:schemeClr val="bg1"/>
                </a:solidFill>
                <a:latin typeface="Times New Roman" panose="02020603050405020304" pitchFamily="18" charset="0"/>
                <a:cs typeface="Times New Roman" panose="02020603050405020304" pitchFamily="18" charset="0"/>
              </a:rPr>
              <a:t>rime minister Kevin Rudd delivered the speech containing the apology in an event that received national wide TV and radio coverage</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was presented as a motion tabled in the house for as a motion to be voted on.</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was also </a:t>
            </a:r>
            <a:r>
              <a:rPr lang="en-US" sz="2000" b="1" dirty="0">
                <a:solidFill>
                  <a:schemeClr val="bg1"/>
                </a:solidFill>
                <a:latin typeface="Times New Roman" panose="02020603050405020304" pitchFamily="18" charset="0"/>
                <a:cs typeface="Times New Roman" panose="02020603050405020304" pitchFamily="18" charset="0"/>
              </a:rPr>
              <a:t>accompanied </a:t>
            </a:r>
            <a:r>
              <a:rPr lang="en-US" sz="2000" b="1" dirty="0" smtClean="0">
                <a:solidFill>
                  <a:schemeClr val="bg1"/>
                </a:solidFill>
                <a:latin typeface="Times New Roman" panose="02020603050405020304" pitchFamily="18" charset="0"/>
                <a:cs typeface="Times New Roman" panose="02020603050405020304" pitchFamily="18" charset="0"/>
              </a:rPr>
              <a:t>by a speech prime minister Rudd's laying emphasis for the need for the apology and action.</a:t>
            </a: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6401694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304800"/>
            <a:ext cx="8153400" cy="692497"/>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en-US" sz="2800" b="1" dirty="0" smtClean="0">
                <a:solidFill>
                  <a:schemeClr val="bg1"/>
                </a:solidFill>
                <a:latin typeface="Times New Roman" panose="02020603050405020304" pitchFamily="18" charset="0"/>
                <a:cs typeface="Times New Roman" panose="02020603050405020304" pitchFamily="18" charset="0"/>
              </a:rPr>
              <a:t>Contents of the National Apology</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301" y="997297"/>
            <a:ext cx="8156979" cy="624786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began by honoring the aborigine and tore's strait islanders as one of the oldest human cultures in existence.</a:t>
            </a:r>
            <a:endParaRPr lang="en-US" sz="20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Hamilton (2017) states that the apology contemplated on the abuse of the indigenous people especially those that who were part of the stolen generations.</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prime minister stated as that it was high time that Australia redressed the wrongs it perpetrated against indigenous communities by doing it had an aim of bring a new dawn in Australia.</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In the apology the prime minister apologized on behalf of the Australian parliament.</a:t>
            </a: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3515675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47458"/>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smtClean="0">
                <a:solidFill>
                  <a:schemeClr val="bg1"/>
                </a:solidFill>
                <a:latin typeface="Times New Roman" panose="02020603050405020304" pitchFamily="18" charset="0"/>
                <a:cs typeface="Times New Roman" panose="02020603050405020304" pitchFamily="18" charset="0"/>
              </a:rPr>
              <a:t>Contents of the National Apology</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3722" y="909232"/>
            <a:ext cx="8156979" cy="624786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motion indicated that the Australian parliament apologized for the policies and laws enacted by successive governments that brought a lot of suffering to the indigenous Australian community.</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motion apologized specifically for the forceful removal of the children belonging to Torres strait islanders and the aborigine community. This had been particular a painful experience (Hodge,2015)</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It apologized for the degradation of he cultures of the indigenous people of Australia. It reckoned that harm had been inflicted on  a proud culture and its people.</a:t>
            </a: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940896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304800"/>
            <a:ext cx="8153400" cy="861774"/>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800" b="1" dirty="0" smtClean="0">
                <a:solidFill>
                  <a:schemeClr val="bg1"/>
                </a:solidFill>
                <a:latin typeface="Times New Roman" panose="02020603050405020304" pitchFamily="18" charset="0"/>
                <a:cs typeface="Times New Roman" panose="02020603050405020304" pitchFamily="18" charset="0"/>
              </a:rPr>
              <a:t>Contents of the National Apology</a:t>
            </a:r>
            <a:endParaRPr lang="en-US" sz="28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301" y="1202596"/>
            <a:ext cx="8156979" cy="5632311"/>
          </a:xfrm>
          <a:prstGeom prst="rect">
            <a:avLst/>
          </a:prstGeom>
          <a:effectLst>
            <a:outerShdw blurRad="38100" dist="25400" dir="2700000" algn="br" rotWithShape="0">
              <a:srgbClr val="000000">
                <a:alpha val="60000"/>
              </a:srgbClr>
            </a:outerShdw>
            <a:softEdge rad="127000"/>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motion requested that the aboriginal and Torres islanders to accepted the parliaments apology in the spirit of bringing healing to the ailing nation of Australia.</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national apology gave a vision of a future where the Australian parliament had come to a resolution that similar injustices would never occur in Australia.</a:t>
            </a:r>
            <a:endParaRPr lang="en-US" sz="20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A future where all the communities in Australia, indigenous and non indigenous, in bridging the social and economic gaps within the country (Hamilton,2017).</a:t>
            </a:r>
          </a:p>
        </p:txBody>
      </p:sp>
    </p:spTree>
    <p:extLst>
      <p:ext uri="{BB962C8B-B14F-4D97-AF65-F5344CB8AC3E}">
        <p14:creationId xmlns:p14="http://schemas.microsoft.com/office/powerpoint/2010/main" xmlns="" val="1607024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4" name="TextBox 3"/>
          <p:cNvSpPr txBox="1"/>
          <p:nvPr/>
        </p:nvSpPr>
        <p:spPr>
          <a:xfrm>
            <a:off x="457301" y="457200"/>
            <a:ext cx="8153400" cy="661720"/>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smtClean="0">
              <a:solidFill>
                <a:schemeClr val="bg1"/>
              </a:solidFill>
              <a:latin typeface="Times New Roman" panose="02020603050405020304" pitchFamily="18" charset="0"/>
              <a:cs typeface="Times New Roman" panose="02020603050405020304" pitchFamily="18" charset="0"/>
            </a:endParaRPr>
          </a:p>
          <a:p>
            <a:pPr algn="ctr"/>
            <a:r>
              <a:rPr lang="en-US" sz="2600" b="1" dirty="0" smtClean="0">
                <a:solidFill>
                  <a:schemeClr val="bg1"/>
                </a:solidFill>
                <a:latin typeface="Times New Roman" panose="02020603050405020304" pitchFamily="18" charset="0"/>
                <a:cs typeface="Times New Roman" panose="02020603050405020304" pitchFamily="18" charset="0"/>
              </a:rPr>
              <a:t>Opinions Towards the National Apology</a:t>
            </a:r>
            <a:endParaRPr lang="en-US" sz="2600" b="1" dirty="0">
              <a:solidFill>
                <a:schemeClr val="bg1"/>
              </a:solidFill>
              <a:latin typeface="Times New Roman" panose="02020603050405020304" pitchFamily="18" charset="0"/>
              <a:cs typeface="Times New Roman" panose="02020603050405020304" pitchFamily="18" charset="0"/>
            </a:endParaRPr>
          </a:p>
        </p:txBody>
      </p:sp>
      <p:sp>
        <p:nvSpPr>
          <p:cNvPr id="5" name="TextBox 4"/>
          <p:cNvSpPr txBox="1"/>
          <p:nvPr/>
        </p:nvSpPr>
        <p:spPr>
          <a:xfrm>
            <a:off x="457301" y="1354540"/>
            <a:ext cx="8156979" cy="6247864"/>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According to Calma (2017) ,the national apology by prime minister Rudd was receive differently by Australians and other people across the world.</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A small section of  non-indigenous community did not see the need for this apology by the parliament.</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However most Australians, the native Australians included, accepted the apology well</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national apology was referred to as a historical event that had addressed issues that were ailing Australia.</a:t>
            </a:r>
            <a:endParaRPr lang="en-US" sz="2000" b="1" dirty="0">
              <a:solidFill>
                <a:schemeClr val="bg1"/>
              </a:solidFill>
              <a:latin typeface="Times New Roman" panose="02020603050405020304" pitchFamily="18" charset="0"/>
              <a:cs typeface="Times New Roman" panose="02020603050405020304" pitchFamily="18" charset="0"/>
            </a:endParaRPr>
          </a:p>
          <a:p>
            <a:pPr marL="342900" indent="-342900">
              <a:lnSpc>
                <a:spcPct val="200000"/>
              </a:lnSpc>
              <a:buFont typeface="Arial" panose="020B0604020202020204" pitchFamily="34" charset="0"/>
              <a:buChar char="•"/>
            </a:pP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34190640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29904"/>
            <a:ext cx="8153400" cy="661720"/>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smtClean="0">
                <a:solidFill>
                  <a:schemeClr val="bg1"/>
                </a:solidFill>
                <a:latin typeface="Times New Roman" panose="02020603050405020304" pitchFamily="18" charset="0"/>
                <a:cs typeface="Times New Roman" panose="02020603050405020304" pitchFamily="18" charset="0"/>
              </a:rPr>
              <a:t>Opinions on the National Apology</a:t>
            </a:r>
            <a:endParaRPr lang="en-US" sz="26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457301" y="1225689"/>
            <a:ext cx="8156979" cy="5632311"/>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nSpc>
                <a:spcPct val="200000"/>
              </a:lnSpc>
            </a:pPr>
            <a:r>
              <a:rPr lang="en-US" sz="2000" b="1" dirty="0" smtClean="0">
                <a:solidFill>
                  <a:schemeClr val="bg1"/>
                </a:solidFill>
                <a:latin typeface="Times New Roman" panose="02020603050405020304" pitchFamily="18" charset="0"/>
                <a:cs typeface="Times New Roman" panose="02020603050405020304" pitchFamily="18" charset="0"/>
              </a:rPr>
              <a:t>According to Calma (2017), aboriginal </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smtClean="0">
                <a:solidFill>
                  <a:schemeClr val="bg1"/>
                </a:solidFill>
                <a:latin typeface="Times New Roman" panose="02020603050405020304" pitchFamily="18" charset="0"/>
                <a:cs typeface="Times New Roman" panose="02020603050405020304" pitchFamily="18" charset="0"/>
              </a:rPr>
              <a:t>elders saw the apology as the attempt by the country’s leader to choose respect and hope as the principles guiding the relationships of all communities in Australia as well as the leadership</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The apology was viewed as the foundation upon which the country would free itself from the grasp of its tainted past.</a:t>
            </a:r>
          </a:p>
          <a:p>
            <a:pPr marL="342900" indent="-342900">
              <a:lnSpc>
                <a:spcPct val="200000"/>
              </a:lnSpc>
              <a:buFont typeface="Arial" panose="020B0604020202020204" pitchFamily="34" charset="0"/>
              <a:buChar char="•"/>
            </a:pPr>
            <a:r>
              <a:rPr lang="en-US" sz="2000" b="1" dirty="0" smtClean="0">
                <a:solidFill>
                  <a:schemeClr val="bg1"/>
                </a:solidFill>
                <a:latin typeface="Times New Roman" panose="02020603050405020304" pitchFamily="18" charset="0"/>
                <a:cs typeface="Times New Roman" panose="02020603050405020304" pitchFamily="18" charset="0"/>
              </a:rPr>
              <a:t>This apology was seen as the beginning of the healing process and improvement of the indigenous communities social and mental well being</a:t>
            </a:r>
            <a:r>
              <a:rPr lang="en-US" sz="2000" b="1" dirty="0">
                <a:solidFill>
                  <a:schemeClr val="bg1"/>
                </a:solidFill>
                <a:latin typeface="Times New Roman" panose="02020603050405020304" pitchFamily="18" charset="0"/>
                <a:cs typeface="Times New Roman" panose="02020603050405020304" pitchFamily="18" charset="0"/>
              </a:rPr>
              <a:t> </a:t>
            </a:r>
            <a:r>
              <a:rPr lang="en-US" sz="2000" b="1" dirty="0" smtClean="0">
                <a:solidFill>
                  <a:schemeClr val="bg1"/>
                </a:solidFill>
                <a:latin typeface="Times New Roman" panose="02020603050405020304" pitchFamily="18" charset="0"/>
                <a:cs typeface="Times New Roman" panose="02020603050405020304" pitchFamily="18" charset="0"/>
              </a:rPr>
              <a:t>(calma,2017)</a:t>
            </a: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30659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57301" y="429904"/>
            <a:ext cx="8153400" cy="661720"/>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endParaRPr lang="en-US" sz="1100" b="1" dirty="0">
              <a:solidFill>
                <a:schemeClr val="bg1"/>
              </a:solidFill>
              <a:latin typeface="Times New Roman" panose="02020603050405020304" pitchFamily="18" charset="0"/>
              <a:cs typeface="Times New Roman" panose="02020603050405020304" pitchFamily="18" charset="0"/>
            </a:endParaRPr>
          </a:p>
          <a:p>
            <a:pPr algn="ctr"/>
            <a:r>
              <a:rPr lang="en-US" sz="2600" b="1" dirty="0" smtClean="0">
                <a:solidFill>
                  <a:schemeClr val="bg1"/>
                </a:solidFill>
                <a:latin typeface="Times New Roman" panose="02020603050405020304" pitchFamily="18" charset="0"/>
                <a:cs typeface="Times New Roman" panose="02020603050405020304" pitchFamily="18" charset="0"/>
              </a:rPr>
              <a:t>Opinions on the National Apology</a:t>
            </a:r>
            <a:endParaRPr lang="en-US" sz="2600" b="1" dirty="0">
              <a:solidFill>
                <a:schemeClr val="bg1"/>
              </a:solidFill>
              <a:latin typeface="Times New Roman" panose="02020603050405020304" pitchFamily="18" charset="0"/>
              <a:cs typeface="Times New Roman" panose="02020603050405020304" pitchFamily="18" charset="0"/>
            </a:endParaRPr>
          </a:p>
        </p:txBody>
      </p:sp>
      <p:sp>
        <p:nvSpPr>
          <p:cNvPr id="7" name="TextBox 6"/>
          <p:cNvSpPr txBox="1"/>
          <p:nvPr/>
        </p:nvSpPr>
        <p:spPr>
          <a:xfrm>
            <a:off x="293427" y="1723030"/>
            <a:ext cx="8156979" cy="5016758"/>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6350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marL="342900" indent="-342900">
              <a:lnSpc>
                <a:spcPct val="200000"/>
              </a:lnSpc>
              <a:buFont typeface="Arial" panose="020B0604020202020204" pitchFamily="34" charset="0"/>
              <a:buChar char="•"/>
            </a:pPr>
            <a:r>
              <a:rPr lang="en-US" sz="2000" b="1" dirty="0">
                <a:solidFill>
                  <a:schemeClr val="bg1"/>
                </a:solidFill>
                <a:latin typeface="Times New Roman" panose="02020603050405020304" pitchFamily="18" charset="0"/>
                <a:cs typeface="Times New Roman" panose="02020603050405020304" pitchFamily="18" charset="0"/>
              </a:rPr>
              <a:t>Some members of the community viewed the apology as a public relations exercise.</a:t>
            </a:r>
          </a:p>
          <a:p>
            <a:pPr marL="342900" indent="-342900">
              <a:lnSpc>
                <a:spcPct val="200000"/>
              </a:lnSpc>
              <a:buFont typeface="Arial" panose="020B0604020202020204" pitchFamily="34" charset="0"/>
              <a:buChar char="•"/>
            </a:pPr>
            <a:r>
              <a:rPr lang="en-US" sz="2000" b="1" dirty="0">
                <a:solidFill>
                  <a:schemeClr val="bg1"/>
                </a:solidFill>
                <a:latin typeface="Times New Roman" panose="02020603050405020304" pitchFamily="18" charset="0"/>
                <a:cs typeface="Times New Roman" panose="02020603050405020304" pitchFamily="18" charset="0"/>
              </a:rPr>
              <a:t>They viewed the apology as having hidden political agendas and to be one full of mischief</a:t>
            </a:r>
          </a:p>
          <a:p>
            <a:pPr marL="342900" indent="-342900">
              <a:lnSpc>
                <a:spcPct val="200000"/>
              </a:lnSpc>
              <a:buFont typeface="Arial" panose="020B0604020202020204" pitchFamily="34" charset="0"/>
              <a:buChar char="•"/>
            </a:pPr>
            <a:r>
              <a:rPr lang="en-US" sz="2000" b="1" dirty="0">
                <a:solidFill>
                  <a:schemeClr val="bg1"/>
                </a:solidFill>
                <a:latin typeface="Times New Roman" panose="02020603050405020304" pitchFamily="18" charset="0"/>
                <a:cs typeface="Times New Roman" panose="02020603050405020304" pitchFamily="18" charset="0"/>
              </a:rPr>
              <a:t>The apology seemed to have given the white community in Australia  as sense that the had done </a:t>
            </a:r>
            <a:r>
              <a:rPr lang="en-US" sz="2000" b="1" dirty="0" smtClean="0">
                <a:solidFill>
                  <a:schemeClr val="bg1"/>
                </a:solidFill>
                <a:latin typeface="Times New Roman" panose="02020603050405020304" pitchFamily="18" charset="0"/>
                <a:cs typeface="Times New Roman" panose="02020603050405020304" pitchFamily="18" charset="0"/>
              </a:rPr>
              <a:t>something good. Not that they felt guilt of their ancestors wrong doing but because they wanted to feel good about themselves (scott,2008). </a:t>
            </a:r>
            <a:endParaRPr lang="en-US" sz="20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2503394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effectLst/>
      </p:bgPr>
    </p:bg>
    <p:spTree>
      <p:nvGrpSpPr>
        <p:cNvPr id="1" name=""/>
        <p:cNvGrpSpPr/>
        <p:nvPr/>
      </p:nvGrpSpPr>
      <p:grpSpPr>
        <a:xfrm>
          <a:off x="0" y="0"/>
          <a:ext cx="0" cy="0"/>
          <a:chOff x="0" y="0"/>
          <a:chExt cx="0" cy="0"/>
        </a:xfrm>
      </p:grpSpPr>
      <p:sp>
        <p:nvSpPr>
          <p:cNvPr id="6" name="TextBox 5"/>
          <p:cNvSpPr txBox="1"/>
          <p:nvPr/>
        </p:nvSpPr>
        <p:spPr>
          <a:xfrm>
            <a:off x="443653" y="2463421"/>
            <a:ext cx="8153400" cy="661720"/>
          </a:xfrm>
          <a:prstGeom prst="rect">
            <a:avLst/>
          </a:prstGeom>
          <a:gradFill>
            <a:gsLst>
              <a:gs pos="0">
                <a:srgbClr val="7030A0"/>
              </a:gs>
              <a:gs pos="13000">
                <a:srgbClr val="7030A0"/>
              </a:gs>
              <a:gs pos="90000">
                <a:schemeClr val="accent1">
                  <a:lumMod val="45000"/>
                  <a:lumOff val="55000"/>
                </a:schemeClr>
              </a:gs>
              <a:gs pos="100000">
                <a:schemeClr val="accent1">
                  <a:lumMod val="30000"/>
                  <a:lumOff val="70000"/>
                </a:schemeClr>
              </a:gs>
            </a:gsLst>
            <a:lin ang="2700000" scaled="1"/>
          </a:gradFill>
          <a:ln>
            <a:noFill/>
          </a:ln>
          <a:effectLst>
            <a:outerShdw blurRad="44450" dist="25400" dir="2700000" algn="br" rotWithShape="0">
              <a:srgbClr val="000000">
                <a:alpha val="60000"/>
              </a:srgbClr>
            </a:outerShdw>
            <a:softEdge rad="317500"/>
          </a:effectLst>
        </p:spPr>
        <p:style>
          <a:lnRef idx="0">
            <a:schemeClr val="accent1"/>
          </a:lnRef>
          <a:fillRef idx="3">
            <a:schemeClr val="accent1"/>
          </a:fillRef>
          <a:effectRef idx="3">
            <a:schemeClr val="accent1"/>
          </a:effectRef>
          <a:fontRef idx="minor">
            <a:schemeClr val="lt1"/>
          </a:fontRef>
        </p:style>
        <p:txBody>
          <a:bodyPr wrap="square" rtlCol="0">
            <a:spAutoFit/>
          </a:bodyPr>
          <a:lstStyle/>
          <a:p>
            <a:pPr algn="ctr"/>
            <a:r>
              <a:rPr lang="en-US" sz="2600" b="1" dirty="0" smtClean="0">
                <a:solidFill>
                  <a:schemeClr val="bg1"/>
                </a:solidFill>
                <a:latin typeface="Times New Roman" panose="02020603050405020304" pitchFamily="18" charset="0"/>
                <a:cs typeface="Times New Roman" panose="02020603050405020304" pitchFamily="18" charset="0"/>
              </a:rPr>
              <a:t>Questions in relation to the national apology</a:t>
            </a:r>
            <a:endParaRPr lang="en-US" sz="2600" b="1" dirty="0">
              <a:solidFill>
                <a:schemeClr val="bg1"/>
              </a:solidFill>
              <a:latin typeface="Times New Roman" panose="02020603050405020304" pitchFamily="18" charset="0"/>
              <a:cs typeface="Times New Roman" panose="02020603050405020304" pitchFamily="18" charset="0"/>
            </a:endParaRPr>
          </a:p>
          <a:p>
            <a:pPr algn="ctr"/>
            <a:endParaRPr lang="en-US" sz="1100" b="1"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7929950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030A0"/>
        </a:solidFill>
        <a:effectLst/>
      </p:bgPr>
    </p:bg>
    <p:spTree>
      <p:nvGrpSpPr>
        <p:cNvPr id="1" name=""/>
        <p:cNvGrpSpPr/>
        <p:nvPr/>
      </p:nvGrpSpPr>
      <p:grpSpPr>
        <a:xfrm>
          <a:off x="0" y="0"/>
          <a:ext cx="0" cy="0"/>
          <a:chOff x="0" y="0"/>
          <a:chExt cx="0" cy="0"/>
        </a:xfrm>
      </p:grpSpPr>
      <p:sp>
        <p:nvSpPr>
          <p:cNvPr id="2" name="TextBox 1"/>
          <p:cNvSpPr txBox="1"/>
          <p:nvPr/>
        </p:nvSpPr>
        <p:spPr>
          <a:xfrm>
            <a:off x="3581400" y="424190"/>
            <a:ext cx="1981200" cy="523220"/>
          </a:xfrm>
          <a:prstGeom prst="rect">
            <a:avLst/>
          </a:prstGeom>
          <a:noFill/>
        </p:spPr>
        <p:txBody>
          <a:bodyPr wrap="square" rtlCol="0">
            <a:spAutoFit/>
          </a:bodyPr>
          <a:lstStyle/>
          <a:p>
            <a:r>
              <a:rPr lang="en-US" sz="2800" b="1" dirty="0">
                <a:solidFill>
                  <a:srgbClr val="CCCCFF"/>
                </a:solidFill>
                <a:latin typeface="Times New Roman" panose="02020603050405020304" pitchFamily="18" charset="0"/>
                <a:cs typeface="Times New Roman" panose="02020603050405020304" pitchFamily="18" charset="0"/>
              </a:rPr>
              <a:t>References</a:t>
            </a:r>
          </a:p>
        </p:txBody>
      </p:sp>
      <p:sp>
        <p:nvSpPr>
          <p:cNvPr id="5" name="TextBox 4"/>
          <p:cNvSpPr txBox="1"/>
          <p:nvPr/>
        </p:nvSpPr>
        <p:spPr>
          <a:xfrm>
            <a:off x="457199" y="1143000"/>
            <a:ext cx="7963469" cy="5493812"/>
          </a:xfrm>
          <a:prstGeom prst="rect">
            <a:avLst/>
          </a:prstGeom>
          <a:noFill/>
        </p:spPr>
        <p:txBody>
          <a:bodyPr wrap="square" rtlCol="0">
            <a:spAutoFit/>
          </a:bodyPr>
          <a:lstStyle/>
          <a:p>
            <a:pPr marL="457200" indent="-457200">
              <a:lnSpc>
                <a:spcPct val="150000"/>
              </a:lnSpc>
            </a:pPr>
            <a:r>
              <a:rPr lang="en-US" dirty="0">
                <a:solidFill>
                  <a:srgbClr val="CCCCFF"/>
                </a:solidFill>
                <a:latin typeface="Times New Roman" panose="02020603050405020304" pitchFamily="18" charset="0"/>
                <a:cs typeface="Times New Roman" panose="02020603050405020304" pitchFamily="18" charset="0"/>
              </a:rPr>
              <a:t>Calma, T., Dudgeon, P., &amp; Bray, A. (2017). Aboriginal and Torres Strait Islander social and emotional wellbeing and mental health. Australian Psychologist, 52(4), 255-260</a:t>
            </a:r>
            <a:r>
              <a:rPr lang="en-US" dirty="0" smtClean="0">
                <a:solidFill>
                  <a:srgbClr val="CCCCFF"/>
                </a:solidFill>
                <a:latin typeface="Times New Roman" panose="02020603050405020304" pitchFamily="18" charset="0"/>
                <a:cs typeface="Times New Roman" panose="02020603050405020304" pitchFamily="18" charset="0"/>
              </a:rPr>
              <a:t>.</a:t>
            </a:r>
          </a:p>
          <a:p>
            <a:pPr marL="457200" indent="-457200">
              <a:lnSpc>
                <a:spcPct val="150000"/>
              </a:lnSpc>
            </a:pPr>
            <a:r>
              <a:rPr lang="en-US" dirty="0">
                <a:solidFill>
                  <a:srgbClr val="CCCCFF"/>
                </a:solidFill>
                <a:latin typeface="Times New Roman" panose="02020603050405020304" pitchFamily="18" charset="0"/>
                <a:cs typeface="Times New Roman" panose="02020603050405020304" pitchFamily="18" charset="0"/>
              </a:rPr>
              <a:t>Hamilton, P. (2017). Sale of the century?: memory and historical consciousness in Australia. In Memory, History, Nation (pp. 136-152). Routledge</a:t>
            </a:r>
            <a:r>
              <a:rPr lang="en-US" dirty="0" smtClean="0">
                <a:solidFill>
                  <a:srgbClr val="CCCCFF"/>
                </a:solidFill>
                <a:latin typeface="Times New Roman" panose="02020603050405020304" pitchFamily="18" charset="0"/>
                <a:cs typeface="Times New Roman" panose="02020603050405020304" pitchFamily="18" charset="0"/>
              </a:rPr>
              <a:t>.</a:t>
            </a:r>
          </a:p>
          <a:p>
            <a:pPr marL="457200" indent="-457200">
              <a:lnSpc>
                <a:spcPct val="150000"/>
              </a:lnSpc>
            </a:pPr>
            <a:r>
              <a:rPr lang="en-US" dirty="0">
                <a:solidFill>
                  <a:srgbClr val="CCCCFF"/>
                </a:solidFill>
                <a:latin typeface="Times New Roman" panose="02020603050405020304" pitchFamily="18" charset="0"/>
                <a:cs typeface="Times New Roman" panose="02020603050405020304" pitchFamily="18" charset="0"/>
              </a:rPr>
              <a:t>Hodge, D. (Ed.). (2015). </a:t>
            </a:r>
            <a:r>
              <a:rPr lang="en-US" dirty="0" err="1">
                <a:solidFill>
                  <a:srgbClr val="CCCCFF"/>
                </a:solidFill>
                <a:latin typeface="Times New Roman" panose="02020603050405020304" pitchFamily="18" charset="0"/>
                <a:cs typeface="Times New Roman" panose="02020603050405020304" pitchFamily="18" charset="0"/>
              </a:rPr>
              <a:t>Colouring</a:t>
            </a:r>
            <a:r>
              <a:rPr lang="en-US" dirty="0">
                <a:solidFill>
                  <a:srgbClr val="CCCCFF"/>
                </a:solidFill>
                <a:latin typeface="Times New Roman" panose="02020603050405020304" pitchFamily="18" charset="0"/>
                <a:cs typeface="Times New Roman" panose="02020603050405020304" pitchFamily="18" charset="0"/>
              </a:rPr>
              <a:t> the Rainbow: </a:t>
            </a:r>
            <a:r>
              <a:rPr lang="en-US" dirty="0" err="1">
                <a:solidFill>
                  <a:srgbClr val="CCCCFF"/>
                </a:solidFill>
                <a:latin typeface="Times New Roman" panose="02020603050405020304" pitchFamily="18" charset="0"/>
                <a:cs typeface="Times New Roman" panose="02020603050405020304" pitchFamily="18" charset="0"/>
              </a:rPr>
              <a:t>Blak</a:t>
            </a:r>
            <a:r>
              <a:rPr lang="en-US" dirty="0">
                <a:solidFill>
                  <a:srgbClr val="CCCCFF"/>
                </a:solidFill>
                <a:latin typeface="Times New Roman" panose="02020603050405020304" pitchFamily="18" charset="0"/>
                <a:cs typeface="Times New Roman" panose="02020603050405020304" pitchFamily="18" charset="0"/>
              </a:rPr>
              <a:t> Queer and Trans Perspectives: Life Stories and Essays by First Nations People of Australia. Wakefield Press</a:t>
            </a:r>
            <a:r>
              <a:rPr lang="en-US" dirty="0" smtClean="0">
                <a:solidFill>
                  <a:srgbClr val="CCCCFF"/>
                </a:solidFill>
                <a:latin typeface="Times New Roman" panose="02020603050405020304" pitchFamily="18" charset="0"/>
                <a:cs typeface="Times New Roman" panose="02020603050405020304" pitchFamily="18" charset="0"/>
              </a:rPr>
              <a:t>.</a:t>
            </a:r>
          </a:p>
          <a:p>
            <a:pPr marL="457200" indent="-457200">
              <a:lnSpc>
                <a:spcPct val="150000"/>
              </a:lnSpc>
            </a:pPr>
            <a:r>
              <a:rPr lang="en-US" dirty="0" smtClean="0">
                <a:solidFill>
                  <a:srgbClr val="CCCCFF"/>
                </a:solidFill>
                <a:latin typeface="Times New Roman" panose="02020603050405020304" pitchFamily="18" charset="0"/>
                <a:cs typeface="Times New Roman" panose="02020603050405020304" pitchFamily="18" charset="0"/>
              </a:rPr>
              <a:t>Scott, s. ABC News</a:t>
            </a:r>
            <a:r>
              <a:rPr lang="en-US" dirty="0">
                <a:solidFill>
                  <a:srgbClr val="CCCCFF"/>
                </a:solidFill>
                <a:latin typeface="Times New Roman" panose="02020603050405020304" pitchFamily="18" charset="0"/>
                <a:cs typeface="Times New Roman" panose="02020603050405020304" pitchFamily="18" charset="0"/>
              </a:rPr>
              <a:t>. </a:t>
            </a:r>
            <a:r>
              <a:rPr lang="en-US" dirty="0" smtClean="0">
                <a:solidFill>
                  <a:srgbClr val="CCCCFF"/>
                </a:solidFill>
                <a:latin typeface="Times New Roman" panose="02020603050405020304" pitchFamily="18" charset="0"/>
                <a:cs typeface="Times New Roman" panose="02020603050405020304" pitchFamily="18" charset="0"/>
              </a:rPr>
              <a:t>(2008).The </a:t>
            </a:r>
            <a:r>
              <a:rPr lang="en-US" dirty="0">
                <a:solidFill>
                  <a:srgbClr val="CCCCFF"/>
                </a:solidFill>
                <a:latin typeface="Times New Roman" panose="02020603050405020304" pitchFamily="18" charset="0"/>
                <a:cs typeface="Times New Roman" panose="02020603050405020304" pitchFamily="18" charset="0"/>
              </a:rPr>
              <a:t>apology and the moral significance of </a:t>
            </a:r>
            <a:r>
              <a:rPr lang="en-US" dirty="0" smtClean="0">
                <a:solidFill>
                  <a:srgbClr val="CCCCFF"/>
                </a:solidFill>
                <a:latin typeface="Times New Roman" panose="02020603050405020304" pitchFamily="18" charset="0"/>
                <a:cs typeface="Times New Roman" panose="02020603050405020304" pitchFamily="18" charset="0"/>
              </a:rPr>
              <a:t>guilt. </a:t>
            </a:r>
            <a:r>
              <a:rPr lang="en-US" dirty="0">
                <a:solidFill>
                  <a:srgbClr val="CCCCFF"/>
                </a:solidFill>
                <a:latin typeface="Times New Roman" panose="02020603050405020304" pitchFamily="18" charset="0"/>
                <a:cs typeface="Times New Roman" panose="02020603050405020304" pitchFamily="18" charset="0"/>
              </a:rPr>
              <a:t>Retrieved from </a:t>
            </a:r>
            <a:r>
              <a:rPr lang="en-US" dirty="0">
                <a:solidFill>
                  <a:srgbClr val="CCCCFF"/>
                </a:solidFill>
                <a:latin typeface="Times New Roman" panose="02020603050405020304" pitchFamily="18" charset="0"/>
                <a:cs typeface="Times New Roman" panose="02020603050405020304" pitchFamily="18" charset="0"/>
                <a:hlinkClick r:id="rId3"/>
              </a:rPr>
              <a:t>http://</a:t>
            </a:r>
            <a:r>
              <a:rPr lang="en-US" dirty="0" smtClean="0">
                <a:solidFill>
                  <a:srgbClr val="CCCCFF"/>
                </a:solidFill>
                <a:latin typeface="Times New Roman" panose="02020603050405020304" pitchFamily="18" charset="0"/>
                <a:cs typeface="Times New Roman" panose="02020603050405020304" pitchFamily="18" charset="0"/>
                <a:hlinkClick r:id="rId3"/>
              </a:rPr>
              <a:t>www.abc.net.au/news/2008-02-25/the-apology-and-the-moral-significance-of-guilt/1053240</a:t>
            </a:r>
            <a:r>
              <a:rPr lang="en-US" dirty="0" smtClean="0">
                <a:solidFill>
                  <a:srgbClr val="CCCCFF"/>
                </a:solidFill>
                <a:latin typeface="Times New Roman" panose="02020603050405020304" pitchFamily="18" charset="0"/>
                <a:cs typeface="Times New Roman" panose="02020603050405020304" pitchFamily="18" charset="0"/>
              </a:rPr>
              <a:t> </a:t>
            </a:r>
          </a:p>
          <a:p>
            <a:pPr marL="457200" indent="-457200">
              <a:lnSpc>
                <a:spcPct val="150000"/>
              </a:lnSpc>
            </a:pPr>
            <a:endParaRPr lang="en-US" dirty="0" smtClean="0">
              <a:solidFill>
                <a:srgbClr val="CCCCFF"/>
              </a:solidFill>
              <a:latin typeface="Times New Roman" panose="02020603050405020304" pitchFamily="18" charset="0"/>
              <a:cs typeface="Times New Roman" panose="02020603050405020304" pitchFamily="18" charset="0"/>
            </a:endParaRPr>
          </a:p>
          <a:p>
            <a:pPr marL="457200" indent="-457200">
              <a:lnSpc>
                <a:spcPct val="150000"/>
              </a:lnSpc>
            </a:pPr>
            <a:endParaRPr lang="en-US" dirty="0">
              <a:solidFill>
                <a:srgbClr val="CCCCFF"/>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xmlns="" val="1077887307"/>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B9F25"/>
      </a:hlink>
      <a:folHlink>
        <a:srgbClr val="B26B02"/>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xmlns="" name="Retrospect" id="{5F128B03-DCCA-4EEB-AB3B-CF2899314A46}" vid="{CA72677B-2F8C-4192-8EBE-D360BE3B20F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284</TotalTime>
  <Words>2054</Words>
  <Application>Microsoft Office PowerPoint</Application>
  <PresentationFormat>On-screen Show (4:3)</PresentationFormat>
  <Paragraphs>114</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Retrospect</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 wachaga</dc:creator>
  <cp:lastModifiedBy>mwaura</cp:lastModifiedBy>
  <cp:revision>35</cp:revision>
  <dcterms:modified xsi:type="dcterms:W3CDTF">2018-08-23T21:49:02Z</dcterms:modified>
</cp:coreProperties>
</file>